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>
      <p:cViewPr varScale="1">
        <p:scale>
          <a:sx n="50" d="100"/>
          <a:sy n="50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E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762000" y="2227384"/>
            <a:ext cx="17465782" cy="2408130"/>
          </a:xfrm>
          <a:prstGeom prst="rect">
            <a:avLst/>
          </a:prstGeom>
        </p:spPr>
        <p:txBody>
          <a:bodyPr anchor="b"/>
          <a:lstStyle>
            <a:lvl1pPr>
              <a:defRPr sz="15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8053204"/>
            <a:ext cx="16466344" cy="42627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  <a:defRPr sz="5000"/>
            </a:lvl2pPr>
            <a:lvl3pPr marL="0" indent="0">
              <a:spcBef>
                <a:spcPts val="0"/>
              </a:spcBef>
              <a:buSzTx/>
              <a:buNone/>
              <a:defRPr sz="5000"/>
            </a:lvl3pPr>
            <a:lvl4pPr marL="0" indent="0">
              <a:spcBef>
                <a:spcPts val="0"/>
              </a:spcBef>
              <a:buSzTx/>
              <a:buNone/>
              <a:defRPr sz="5000"/>
            </a:lvl4pPr>
            <a:lvl5pPr marL="0" indent="0">
              <a:spcBef>
                <a:spcPts val="0"/>
              </a:spcBef>
              <a:buSzTx/>
              <a:buNone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1E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/ caption top">
    <p:bg>
      <p:bgPr>
        <a:solidFill>
          <a:srgbClr val="1E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3958828" y="178593"/>
            <a:ext cx="16466344" cy="1232298"/>
          </a:xfrm>
          <a:prstGeom prst="rect">
            <a:avLst/>
          </a:prstGeom>
        </p:spPr>
        <p:txBody>
          <a:bodyPr/>
          <a:lstStyle>
            <a:lvl1pPr algn="ctr">
              <a:defRPr sz="7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/ caption">
    <p:bg>
      <p:bgPr>
        <a:solidFill>
          <a:srgbClr val="1E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3958828" y="11965781"/>
            <a:ext cx="16466344" cy="1232298"/>
          </a:xfrm>
          <a:prstGeom prst="rect">
            <a:avLst/>
          </a:prstGeom>
        </p:spPr>
        <p:txBody>
          <a:bodyPr/>
          <a:lstStyle>
            <a:lvl1pPr algn="ctr">
              <a:defRPr sz="7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icker">
    <p:bg>
      <p:bgPr>
        <a:solidFill>
          <a:srgbClr val="332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016000" indent="-1016000">
              <a:buSzPct val="100000"/>
              <a:buAutoNum type="alphaUcPeriod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1F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3">
                <a:satOff val="18648"/>
                <a:lumOff val="597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584200">
              <a:defRPr sz="2600" b="1" cap="all" spc="156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pPr>
            <a:endParaRPr/>
          </a:p>
        </p:txBody>
      </p:sp>
      <p:sp>
        <p:nvSpPr>
          <p:cNvPr id="70" name="Line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3">
                <a:satOff val="18648"/>
                <a:lumOff val="597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584200">
              <a:defRPr sz="2600" b="1" cap="all" spc="156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pPr>
            <a:endParaRPr/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9530979"/>
            <a:ext cx="23241000" cy="2412828"/>
          </a:xfrm>
          <a:prstGeom prst="rect">
            <a:avLst/>
          </a:prstGeom>
        </p:spPr>
        <p:txBody>
          <a:bodyPr lIns="50800" tIns="50800" rIns="50800" bIns="50800" anchor="b">
            <a:normAutofit/>
          </a:bodyPr>
          <a:lstStyle>
            <a:lvl1pPr defTabSz="825500">
              <a:lnSpc>
                <a:spcPct val="70000"/>
              </a:lnSpc>
              <a:defRPr sz="15000" spc="-300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31499" y="12268199"/>
            <a:ext cx="371756" cy="555245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r" defTabSz="825500">
              <a:defRPr sz="2800" spc="28">
                <a:solidFill>
                  <a:srgbClr val="000000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2000" y="502352"/>
            <a:ext cx="16466344" cy="1625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2610674"/>
            <a:ext cx="16466344" cy="10519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9296" tIns="89296" rIns="89296" bIns="89296"/>
          <a:lstStyle>
            <a:lvl2pPr marL="1524000" indent="-762000">
              <a:buSzPct val="150000"/>
              <a:defRPr sz="5600"/>
            </a:lvl2pPr>
            <a:lvl3pPr marL="2286000" indent="-762000">
              <a:buSzPct val="150000"/>
              <a:defRPr sz="5600"/>
            </a:lvl3pPr>
            <a:lvl4pPr marL="3048000" indent="-762000">
              <a:buSzPct val="150000"/>
              <a:defRPr sz="5600"/>
            </a:lvl4pPr>
            <a:lvl5pPr marL="3810000" indent="-762000">
              <a:buSzPct val="150000"/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1pPr>
      <a:lvl2pPr marL="0" marR="0" indent="228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2pPr>
      <a:lvl3pPr marL="0" marR="0" indent="457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3pPr>
      <a:lvl4pPr marL="0" marR="0" indent="685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4pPr>
      <a:lvl5pPr marL="0" marR="0" indent="914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5pPr>
      <a:lvl6pPr marL="0" marR="0" indent="1143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6pPr>
      <a:lvl7pPr marL="0" marR="0" indent="1371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7pPr>
      <a:lvl8pPr marL="0" marR="0" indent="1600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8pPr>
      <a:lvl9pPr marL="0" marR="0" indent="1828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9pPr>
    </p:titleStyle>
    <p:bodyStyle>
      <a:lvl1pPr marL="762000" marR="0" indent="-7620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50000"/>
        <a:buFontTx/>
        <a:buChar char="•"/>
        <a:tabLst/>
        <a:defRPr sz="70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17621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sz="70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22066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sz="70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26511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sz="70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30956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sz="70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34512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sz="70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38068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sz="70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41624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sz="70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45180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sz="70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jordanma@seattleu.edu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hyperlink" Target="mailto:tiziana.gelmicandusso@utoronto.c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patial Mapping in R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Mapping in R</a:t>
            </a:r>
          </a:p>
        </p:txBody>
      </p:sp>
      <p:sp>
        <p:nvSpPr>
          <p:cNvPr id="82" name="Tiziana Gelmi-Candusso…"/>
          <p:cNvSpPr txBox="1"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Tiziana Gelmi-Candusso</a:t>
            </a:r>
          </a:p>
          <a:p>
            <a:r>
              <a:t>Mark Jordan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utorial outline - mapping camera trap data"/>
          <p:cNvSpPr txBox="1">
            <a:spLocks noGrp="1"/>
          </p:cNvSpPr>
          <p:nvPr>
            <p:ph type="title"/>
          </p:nvPr>
        </p:nvSpPr>
        <p:spPr>
          <a:xfrm>
            <a:off x="762000" y="502352"/>
            <a:ext cx="22498609" cy="1625204"/>
          </a:xfrm>
          <a:prstGeom prst="rect">
            <a:avLst/>
          </a:prstGeom>
        </p:spPr>
        <p:txBody>
          <a:bodyPr/>
          <a:lstStyle/>
          <a:p>
            <a:r>
              <a:t>Tutorial outline - mapping camera trap data</a:t>
            </a:r>
          </a:p>
        </p:txBody>
      </p:sp>
      <p:sp>
        <p:nvSpPr>
          <p:cNvPr id="118" name="Background inform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11250" indent="-1111250">
              <a:buSzPct val="100000"/>
              <a:buAutoNum type="arabicPeriod"/>
            </a:pPr>
            <a:r>
              <a:t>Background information</a:t>
            </a:r>
          </a:p>
          <a:p>
            <a:pPr marL="1111250" indent="-1111250">
              <a:buSzPct val="100000"/>
              <a:buAutoNum type="arabicPeriod"/>
            </a:pPr>
            <a:r>
              <a:t>Vector data</a:t>
            </a:r>
          </a:p>
          <a:p>
            <a:pPr marL="1562100" lvl="1" indent="-800100">
              <a:buSzPct val="171000"/>
            </a:pPr>
            <a:r>
              <a:t>Points: camera trap results</a:t>
            </a:r>
          </a:p>
          <a:p>
            <a:pPr marL="1562100" lvl="1" indent="-800100">
              <a:buSzPct val="171000"/>
            </a:pPr>
            <a:r>
              <a:t>Lines: roads</a:t>
            </a:r>
          </a:p>
          <a:p>
            <a:pPr marL="1562100" lvl="1" indent="-800100">
              <a:buSzPct val="171000"/>
            </a:pPr>
            <a:r>
              <a:t>Polygons: forest cover</a:t>
            </a:r>
          </a:p>
          <a:p>
            <a:pPr marL="1111250" indent="-1111250">
              <a:buSzPct val="100000"/>
              <a:buAutoNum type="arabicPeriod"/>
            </a:pPr>
            <a:r>
              <a:t>Raster data: NDVI and built environment</a:t>
            </a:r>
          </a:p>
          <a:p>
            <a:pPr marL="1111250" indent="-1111250">
              <a:buSzPct val="100000"/>
              <a:buAutoNum type="arabicPeriod"/>
            </a:pPr>
            <a:r>
              <a:t>Downstream analysis of processed spatial data</a:t>
            </a:r>
          </a:p>
        </p:txBody>
      </p:sp>
      <p:grpSp>
        <p:nvGrpSpPr>
          <p:cNvPr id="121" name="Spatial analysis skills…"/>
          <p:cNvGrpSpPr/>
          <p:nvPr/>
        </p:nvGrpSpPr>
        <p:grpSpPr>
          <a:xfrm>
            <a:off x="15593638" y="3010447"/>
            <a:ext cx="7450796" cy="5375276"/>
            <a:chOff x="0" y="0"/>
            <a:chExt cx="7450794" cy="5375275"/>
          </a:xfrm>
        </p:grpSpPr>
        <p:sp>
          <p:nvSpPr>
            <p:cNvPr id="120" name="Spatial analysis skills…"/>
            <p:cNvSpPr txBox="1"/>
            <p:nvPr/>
          </p:nvSpPr>
          <p:spPr>
            <a:xfrm>
              <a:off x="38100" y="38100"/>
              <a:ext cx="7374595" cy="5299075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u="sng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defRPr>
              </a:pPr>
              <a:r>
                <a:t>Spatial analysis skills</a:t>
              </a:r>
            </a:p>
            <a:p>
              <a:pPr>
                <a:def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defRPr>
              </a:pPr>
              <a:r>
                <a:t>Importing data</a:t>
              </a:r>
            </a:p>
            <a:p>
              <a:pPr>
                <a:def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defRPr>
              </a:pPr>
              <a:r>
                <a:t>Re-projecting data</a:t>
              </a:r>
            </a:p>
            <a:p>
              <a:pPr>
                <a:def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defRPr>
              </a:pPr>
              <a:r>
                <a:t>Making maps</a:t>
              </a:r>
            </a:p>
            <a:p>
              <a:pPr>
                <a:def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defRPr>
              </a:pPr>
              <a:r>
                <a:t>Analyzing data</a:t>
              </a:r>
            </a:p>
          </p:txBody>
        </p:sp>
        <p:pic>
          <p:nvPicPr>
            <p:cNvPr id="119" name="Spatial analysis skills… Spatial analysis skillsImporting dataRe-projecting dataMaking mapsAnalyzing data" descr="Spatial analysis skills… Spatial analysis skillsImporting dataRe-projecting dataMaking mapsAnalyzing data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450795" cy="537527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Mark Jordan…"/>
          <p:cNvSpPr txBox="1"/>
          <p:nvPr/>
        </p:nvSpPr>
        <p:spPr>
          <a:xfrm>
            <a:off x="676736" y="8932383"/>
            <a:ext cx="10629512" cy="420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sz="6600" dirty="0"/>
              <a:t>Mark Jordan</a:t>
            </a:r>
          </a:p>
          <a:p>
            <a:pPr algn="l"/>
            <a:r>
              <a:rPr sz="6600" dirty="0"/>
              <a:t>Associate Professor of Biology</a:t>
            </a:r>
          </a:p>
          <a:p>
            <a:pPr algn="l"/>
            <a:r>
              <a:rPr sz="6600" dirty="0"/>
              <a:t>Seattle University</a:t>
            </a:r>
            <a:endParaRPr sz="6600" dirty="0">
              <a:solidFill>
                <a:schemeClr val="tx1"/>
              </a:solidFill>
            </a:endParaRPr>
          </a:p>
          <a:p>
            <a:pPr algn="l"/>
            <a:r>
              <a:rPr sz="6600"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jordanma@seattleu.edu</a:t>
            </a:r>
          </a:p>
        </p:txBody>
      </p:sp>
      <p:pic>
        <p:nvPicPr>
          <p:cNvPr id="85" name="MarkJordan_005.jpeg" descr="MarkJordan_00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86" y="824190"/>
            <a:ext cx="4984412" cy="747661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ziana Gelmi-Candusso"/>
          <p:cNvSpPr txBox="1"/>
          <p:nvPr/>
        </p:nvSpPr>
        <p:spPr>
          <a:xfrm>
            <a:off x="12069733" y="8932383"/>
            <a:ext cx="12314267" cy="420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r>
              <a:rPr sz="6600" dirty="0" err="1"/>
              <a:t>Tiziana</a:t>
            </a:r>
            <a:r>
              <a:rPr sz="6600" dirty="0"/>
              <a:t> </a:t>
            </a:r>
            <a:r>
              <a:rPr sz="6600" dirty="0" err="1"/>
              <a:t>Gelmi</a:t>
            </a:r>
            <a:r>
              <a:rPr lang="en-US" sz="6600" dirty="0"/>
              <a:t> </a:t>
            </a:r>
            <a:r>
              <a:rPr sz="6600" dirty="0" err="1"/>
              <a:t>Candusso</a:t>
            </a:r>
            <a:endParaRPr lang="en-US" sz="6600" dirty="0"/>
          </a:p>
          <a:p>
            <a:r>
              <a:rPr lang="en-US" sz="6600" dirty="0"/>
              <a:t>Postdoctoral Fellow</a:t>
            </a:r>
          </a:p>
          <a:p>
            <a:r>
              <a:rPr lang="en-US" sz="6600" dirty="0"/>
              <a:t>University of Toronto</a:t>
            </a:r>
            <a:endParaRPr lang="en-US" sz="6600" dirty="0">
              <a:solidFill>
                <a:schemeClr val="tx1"/>
              </a:solidFill>
            </a:endParaRPr>
          </a:p>
          <a:p>
            <a:r>
              <a:rPr lang="en-US" sz="66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tiziana.gelmicandusso@utoronto.ca</a:t>
            </a:r>
            <a:endParaRPr lang="en-US" sz="6600" dirty="0">
              <a:solidFill>
                <a:schemeClr val="tx1"/>
              </a:solidFill>
            </a:endParaRPr>
          </a:p>
        </p:txBody>
      </p:sp>
      <p:pic>
        <p:nvPicPr>
          <p:cNvPr id="3" name="Picture 2" descr="A person smiling in front of a wall&#10;&#10;Description automatically generated">
            <a:extLst>
              <a:ext uri="{FF2B5EF4-FFF2-40B4-BE49-F238E27FC236}">
                <a16:creationId xmlns:a16="http://schemas.microsoft.com/office/drawing/2014/main" id="{E4298C07-FFE9-77CF-8D96-E43494929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707" y="635914"/>
            <a:ext cx="7226300" cy="7924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What is spatial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spatial data?</a:t>
            </a:r>
          </a:p>
        </p:txBody>
      </p:sp>
      <p:sp>
        <p:nvSpPr>
          <p:cNvPr id="89" name="Data that references a specific geographic location…"/>
          <p:cNvSpPr txBox="1">
            <a:spLocks noGrp="1"/>
          </p:cNvSpPr>
          <p:nvPr>
            <p:ph type="body" sz="half" idx="1"/>
          </p:nvPr>
        </p:nvSpPr>
        <p:spPr>
          <a:xfrm>
            <a:off x="762000" y="2610674"/>
            <a:ext cx="12393299" cy="10519173"/>
          </a:xfrm>
          <a:prstGeom prst="rect">
            <a:avLst/>
          </a:prstGeom>
        </p:spPr>
        <p:txBody>
          <a:bodyPr/>
          <a:lstStyle/>
          <a:p>
            <a:r>
              <a:t>Data that references a specific geographic location</a:t>
            </a:r>
          </a:p>
          <a:p>
            <a:pPr lvl="1"/>
            <a:r>
              <a:t>Landscape features (natural or built)</a:t>
            </a:r>
          </a:p>
          <a:p>
            <a:pPr lvl="1"/>
            <a:r>
              <a:t>Environmental properties (temperature, air quality)</a:t>
            </a:r>
          </a:p>
        </p:txBody>
      </p:sp>
      <p:pic>
        <p:nvPicPr>
          <p:cNvPr id="90" name="camtraps.png" descr="camtra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144" y="2745979"/>
            <a:ext cx="10474895" cy="8379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ypes of spatial data - 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spatial data - vectors</a:t>
            </a:r>
          </a:p>
        </p:txBody>
      </p:sp>
      <p:pic>
        <p:nvPicPr>
          <p:cNvPr id="93" name="vector_data_image_from_docs_qgis_org.png" descr="vector_data_image_from_docs_qgis_o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147" y="2411341"/>
            <a:ext cx="19603706" cy="10903837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Points"/>
          <p:cNvSpPr txBox="1"/>
          <p:nvPr/>
        </p:nvSpPr>
        <p:spPr>
          <a:xfrm>
            <a:off x="8011790" y="11433742"/>
            <a:ext cx="235463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00706"/>
                </a:solidFill>
              </a:defRPr>
            </a:lvl1pPr>
          </a:lstStyle>
          <a:p>
            <a:r>
              <a:t>Points</a:t>
            </a:r>
          </a:p>
        </p:txBody>
      </p:sp>
      <p:sp>
        <p:nvSpPr>
          <p:cNvPr id="95" name="Lines"/>
          <p:cNvSpPr txBox="1"/>
          <p:nvPr/>
        </p:nvSpPr>
        <p:spPr>
          <a:xfrm>
            <a:off x="15174380" y="6665200"/>
            <a:ext cx="1998689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321EF1"/>
                </a:solidFill>
              </a:defRPr>
            </a:lvl1pPr>
          </a:lstStyle>
          <a:p>
            <a:r>
              <a:t>Lines</a:t>
            </a:r>
          </a:p>
        </p:txBody>
      </p:sp>
      <p:sp>
        <p:nvSpPr>
          <p:cNvPr id="96" name="Polygons"/>
          <p:cNvSpPr txBox="1"/>
          <p:nvPr/>
        </p:nvSpPr>
        <p:spPr>
          <a:xfrm>
            <a:off x="6450923" y="8368429"/>
            <a:ext cx="3300500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Polygons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ypes of spatial data - ras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spatial data - rasters</a:t>
            </a:r>
          </a:p>
        </p:txBody>
      </p:sp>
      <p:pic>
        <p:nvPicPr>
          <p:cNvPr id="99" name="lulc.png" descr="lulc.png"/>
          <p:cNvPicPr>
            <a:picLocks noChangeAspect="1"/>
          </p:cNvPicPr>
          <p:nvPr/>
        </p:nvPicPr>
        <p:blipFill>
          <a:blip r:embed="rId2"/>
          <a:srcRect l="15491"/>
          <a:stretch>
            <a:fillRect/>
          </a:stretch>
        </p:blipFill>
        <p:spPr>
          <a:xfrm>
            <a:off x="687826" y="2823763"/>
            <a:ext cx="12106356" cy="953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lulc.png" descr="lulc.png"/>
          <p:cNvPicPr>
            <a:picLocks noChangeAspect="1"/>
          </p:cNvPicPr>
          <p:nvPr/>
        </p:nvPicPr>
        <p:blipFill>
          <a:blip r:embed="rId2"/>
          <a:srcRect l="47748" t="73893" r="32700" b="9160"/>
          <a:stretch>
            <a:fillRect/>
          </a:stretch>
        </p:blipFill>
        <p:spPr>
          <a:xfrm>
            <a:off x="13297560" y="4623393"/>
            <a:ext cx="10290713" cy="5938508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Line"/>
          <p:cNvSpPr/>
          <p:nvPr/>
        </p:nvSpPr>
        <p:spPr>
          <a:xfrm flipV="1">
            <a:off x="5610308" y="7252676"/>
            <a:ext cx="8822994" cy="33592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omparison of vector and raster data"/>
          <p:cNvSpPr txBox="1">
            <a:spLocks noGrp="1"/>
          </p:cNvSpPr>
          <p:nvPr>
            <p:ph type="title"/>
          </p:nvPr>
        </p:nvSpPr>
        <p:spPr>
          <a:xfrm>
            <a:off x="762000" y="502352"/>
            <a:ext cx="22860000" cy="1625204"/>
          </a:xfrm>
          <a:prstGeom prst="rect">
            <a:avLst/>
          </a:prstGeom>
        </p:spPr>
        <p:txBody>
          <a:bodyPr/>
          <a:lstStyle/>
          <a:p>
            <a:r>
              <a:t>Comparison of vector and raster data</a:t>
            </a:r>
          </a:p>
        </p:txBody>
      </p:sp>
      <p:pic>
        <p:nvPicPr>
          <p:cNvPr id="104" name="vectorvsraster_from_rsgislearn_blogspot_com.png" descr="vectorvsraster_from_rsgislearn_blogspot_c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0" y="3668353"/>
            <a:ext cx="12788900" cy="872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rojections and Spatial Reference Systems (SRS)"/>
          <p:cNvSpPr txBox="1">
            <a:spLocks noGrp="1"/>
          </p:cNvSpPr>
          <p:nvPr>
            <p:ph type="title"/>
          </p:nvPr>
        </p:nvSpPr>
        <p:spPr>
          <a:xfrm>
            <a:off x="762000" y="502352"/>
            <a:ext cx="22705370" cy="1625204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Projections and Spatial Reference Systems (SRS)</a:t>
            </a:r>
          </a:p>
        </p:txBody>
      </p:sp>
      <p:sp>
        <p:nvSpPr>
          <p:cNvPr id="107" name="Projection - method for “flattening” the  globe…"/>
          <p:cNvSpPr txBox="1">
            <a:spLocks noGrp="1"/>
          </p:cNvSpPr>
          <p:nvPr>
            <p:ph type="body" sz="half" idx="1"/>
          </p:nvPr>
        </p:nvSpPr>
        <p:spPr>
          <a:xfrm>
            <a:off x="762000" y="2610674"/>
            <a:ext cx="8617835" cy="10519173"/>
          </a:xfrm>
          <a:prstGeom prst="rect">
            <a:avLst/>
          </a:prstGeom>
        </p:spPr>
        <p:txBody>
          <a:bodyPr/>
          <a:lstStyle/>
          <a:p>
            <a:r>
              <a:t>Projection - method for “flattening” the  globe</a:t>
            </a:r>
          </a:p>
          <a:p>
            <a:r>
              <a:t>SRS - combination of a projection and a coordinate system (x,y)</a:t>
            </a:r>
          </a:p>
        </p:txBody>
      </p:sp>
      <p:pic>
        <p:nvPicPr>
          <p:cNvPr id="108" name="map_projections.png" descr="map_projec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482" y="2614830"/>
            <a:ext cx="13944601" cy="955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Why should you use R for spatial data?"/>
          <p:cNvSpPr txBox="1">
            <a:spLocks noGrp="1"/>
          </p:cNvSpPr>
          <p:nvPr>
            <p:ph type="title"/>
          </p:nvPr>
        </p:nvSpPr>
        <p:spPr>
          <a:xfrm>
            <a:off x="762000" y="502352"/>
            <a:ext cx="21543140" cy="1625204"/>
          </a:xfrm>
          <a:prstGeom prst="rect">
            <a:avLst/>
          </a:prstGeom>
        </p:spPr>
        <p:txBody>
          <a:bodyPr/>
          <a:lstStyle/>
          <a:p>
            <a:r>
              <a:t>Why should you use R for spatial data?</a:t>
            </a:r>
          </a:p>
        </p:txBody>
      </p:sp>
      <p:sp>
        <p:nvSpPr>
          <p:cNvPr id="111" name="Free and open sour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Free and open source</a:t>
            </a:r>
          </a:p>
          <a:p>
            <a:r>
              <a:t>Computationally faster</a:t>
            </a:r>
          </a:p>
          <a:p>
            <a:r>
              <a:t>Save your work in a script file</a:t>
            </a:r>
          </a:p>
          <a:p>
            <a:r>
              <a:t>All analysis in one place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etting up to use R with your spatial data"/>
          <p:cNvSpPr txBox="1">
            <a:spLocks noGrp="1"/>
          </p:cNvSpPr>
          <p:nvPr>
            <p:ph type="title"/>
          </p:nvPr>
        </p:nvSpPr>
        <p:spPr>
          <a:xfrm>
            <a:off x="762000" y="502352"/>
            <a:ext cx="20864356" cy="1625204"/>
          </a:xfrm>
          <a:prstGeom prst="rect">
            <a:avLst/>
          </a:prstGeom>
        </p:spPr>
        <p:txBody>
          <a:bodyPr/>
          <a:lstStyle/>
          <a:p>
            <a:r>
              <a:t>Setting up to use R with your spatial data</a:t>
            </a:r>
          </a:p>
        </p:txBody>
      </p:sp>
      <p:sp>
        <p:nvSpPr>
          <p:cNvPr id="114" name="Packages: sf and terr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Packages: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sf</a:t>
            </a:r>
            <a:r>
              <a:t> and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terra</a:t>
            </a:r>
          </a:p>
          <a:p>
            <a:pPr lvl="1"/>
            <a:r>
              <a:t>sf: traditional method for working with vector data</a:t>
            </a:r>
          </a:p>
          <a:p>
            <a:pPr lvl="1"/>
            <a:r>
              <a:t>terra: newer, handles both vector and raster data</a:t>
            </a:r>
          </a:p>
          <a:p>
            <a:r>
              <a:t>Other useful packages</a:t>
            </a:r>
          </a:p>
          <a:p>
            <a:pPr lvl="1"/>
            <a:r>
              <a:t>dplyr, ggplot, and the rest of the tidyverse</a:t>
            </a:r>
          </a:p>
          <a:p>
            <a:pPr lvl="1"/>
            <a:r>
              <a:t>Other mapping packages: rosm, tmap, leaflet</a:t>
            </a:r>
          </a:p>
        </p:txBody>
      </p:sp>
      <p:sp>
        <p:nvSpPr>
          <p:cNvPr id="115" name="Function equivalents between packages linked in tutorial"/>
          <p:cNvSpPr txBox="1"/>
          <p:nvPr/>
        </p:nvSpPr>
        <p:spPr>
          <a:xfrm>
            <a:off x="17695154" y="3933600"/>
            <a:ext cx="5925240" cy="298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1049513" lvl="1" indent="-605013" algn="l">
              <a:buSzPct val="45000"/>
              <a:buBlip>
                <a:blip r:embed="rId2"/>
              </a:buBlip>
              <a:defRPr sz="4900"/>
            </a:pPr>
            <a:r>
              <a:t>Function equivalents between packages linked in tutorial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1D009B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ounders Grotesk"/>
        <a:ea typeface="Founders Grotesk"/>
        <a:cs typeface="Founders Grotesk"/>
      </a:majorFont>
      <a:minorFont>
        <a:latin typeface="Founders Grotesk"/>
        <a:ea typeface="Founders Grotesk"/>
        <a:cs typeface="Founders Grotes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ounders Grotesk"/>
        <a:ea typeface="Founders Grotesk"/>
        <a:cs typeface="Founders Grotesk"/>
      </a:majorFont>
      <a:minorFont>
        <a:latin typeface="Founders Grotesk"/>
        <a:ea typeface="Founders Grotesk"/>
        <a:cs typeface="Founders Grotes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252</Words>
  <Application>Microsoft Macintosh PowerPoint</Application>
  <PresentationFormat>Custom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Founders Grotesk</vt:lpstr>
      <vt:lpstr>Founders Grotesk Cond Bold</vt:lpstr>
      <vt:lpstr>Gill Sans</vt:lpstr>
      <vt:lpstr>Lucida Grande</vt:lpstr>
      <vt:lpstr>White</vt:lpstr>
      <vt:lpstr>Spatial Mapping in R</vt:lpstr>
      <vt:lpstr>PowerPoint Presentation</vt:lpstr>
      <vt:lpstr>What is spatial data?</vt:lpstr>
      <vt:lpstr>Types of spatial data - vectors</vt:lpstr>
      <vt:lpstr>Types of spatial data - rasters</vt:lpstr>
      <vt:lpstr>Comparison of vector and raster data</vt:lpstr>
      <vt:lpstr>Projections and Spatial Reference Systems (SRS)</vt:lpstr>
      <vt:lpstr>Why should you use R for spatial data?</vt:lpstr>
      <vt:lpstr>Setting up to use R with your spatial data</vt:lpstr>
      <vt:lpstr>Tutorial outline - mapping camera trap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Jordan, Mark</cp:lastModifiedBy>
  <cp:revision>7</cp:revision>
  <dcterms:modified xsi:type="dcterms:W3CDTF">2024-06-17T15:41:04Z</dcterms:modified>
</cp:coreProperties>
</file>